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1" r:id="rId2"/>
    <p:sldId id="256" r:id="rId3"/>
    <p:sldId id="258" r:id="rId4"/>
    <p:sldId id="259" r:id="rId5"/>
    <p:sldId id="269" r:id="rId6"/>
    <p:sldId id="270" r:id="rId7"/>
    <p:sldId id="261" r:id="rId8"/>
    <p:sldId id="273" r:id="rId9"/>
    <p:sldId id="272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32" autoAdjust="0"/>
    <p:restoredTop sz="86642" autoAdjust="0"/>
  </p:normalViewPr>
  <p:slideViewPr>
    <p:cSldViewPr snapToGrid="0">
      <p:cViewPr varScale="1">
        <p:scale>
          <a:sx n="62" d="100"/>
          <a:sy n="62" d="100"/>
        </p:scale>
        <p:origin x="9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E6B7C7-F232-4E49-A950-FE41516D56E2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B32C02-0377-4324-AD4C-70FF53436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964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Renamed_subgraph5 – /global/project/</a:t>
            </a:r>
            <a:r>
              <a:rPr lang="en-US" dirty="0" err="1"/>
              <a:t>projectdirs</a:t>
            </a:r>
            <a:r>
              <a:rPr lang="en-US" dirty="0"/>
              <a:t>/m1982/www/</a:t>
            </a:r>
            <a:r>
              <a:rPr lang="en-US" dirty="0" err="1"/>
              <a:t>HipMCL</a:t>
            </a:r>
            <a:r>
              <a:rPr lang="en-US" dirty="0"/>
              <a:t>/subgraphs-1103/Renamed_subgraph5_set1103_MMSeqs_Qcov065_Hcov065_SBS_all</a:t>
            </a:r>
          </a:p>
          <a:p>
            <a:r>
              <a:rPr lang="en-US" dirty="0"/>
              <a:t>2. subgraph5 - /global/project/</a:t>
            </a:r>
            <a:r>
              <a:rPr lang="en-US" dirty="0" err="1"/>
              <a:t>projectdirs</a:t>
            </a:r>
            <a:r>
              <a:rPr lang="en-US" dirty="0"/>
              <a:t>/m1982/www/</a:t>
            </a:r>
            <a:r>
              <a:rPr lang="en-US" dirty="0" err="1"/>
              <a:t>HipMCL</a:t>
            </a:r>
            <a:r>
              <a:rPr lang="en-US" dirty="0"/>
              <a:t>/subgraphs/subgraph5_iso_vs_iso_30_70length_ALL.m100.indexed.mtx</a:t>
            </a:r>
          </a:p>
          <a:p>
            <a:r>
              <a:rPr lang="en-US" dirty="0"/>
              <a:t>3. subgraph4 - /global/project/</a:t>
            </a:r>
            <a:r>
              <a:rPr lang="en-US" dirty="0" err="1"/>
              <a:t>projectdirs</a:t>
            </a:r>
            <a:r>
              <a:rPr lang="en-US" dirty="0"/>
              <a:t>/m1982/www/</a:t>
            </a:r>
            <a:r>
              <a:rPr lang="en-US" dirty="0" err="1"/>
              <a:t>HipMCL</a:t>
            </a:r>
            <a:r>
              <a:rPr lang="en-US" dirty="0"/>
              <a:t>/subgraphs/subgraph4_iso_vs_iso_30_70length_ALL.m100.indexed.mtx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32C02-0377-4324-AD4C-70FF53436D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43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Graph1 – renamed_subgraph5</a:t>
            </a:r>
          </a:p>
          <a:p>
            <a:r>
              <a:rPr lang="en-US" dirty="0"/>
              <a:t>Graph2 - subgraph5</a:t>
            </a:r>
          </a:p>
          <a:p>
            <a:r>
              <a:rPr lang="en-US" dirty="0"/>
              <a:t>Graph3 – subgraph4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32C02-0377-4324-AD4C-70FF53436D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700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Graph1 – renamed_subgraph5</a:t>
            </a:r>
          </a:p>
          <a:p>
            <a:r>
              <a:rPr lang="en-US" dirty="0"/>
              <a:t>Graph2 - subgraph5</a:t>
            </a:r>
          </a:p>
          <a:p>
            <a:r>
              <a:rPr lang="en-US" dirty="0"/>
              <a:t>Graph3 – subgraph4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32C02-0377-4324-AD4C-70FF53436D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91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32C02-0377-4324-AD4C-70FF53436D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74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32C02-0377-4324-AD4C-70FF53436D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89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32C02-0377-4324-AD4C-70FF53436D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825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35CED-CD20-4EE7-9B5F-7DE741E5F4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ADD61-2E72-4498-A2F7-74218F9508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03984-79BC-468A-B288-7C17F5742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B19B9-2240-47FF-9086-2D0208A4D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2A5FF-FE1C-4A5E-A12F-17870E80A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14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B7A11-FAF1-489D-AAF2-793A97212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1A7943-914F-4A86-82EC-EB71A573D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79044-DDE9-46F2-A2B2-967942F04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FF9D6-9932-4BE6-90CF-C4CE01C7D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9E5FF-6A50-44FE-832D-14F8185D4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576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E2621E-7084-4940-B24E-F040AFF44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3297C0-66C6-49B6-9133-0EF744DA6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EDB21-0D5F-4A50-855B-58FDC7157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D5ED0-00D4-46BF-9835-CD57B5E0C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13740-6E7D-444C-ACEF-CC2B41986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200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3EB53-EB32-4341-9F89-D9FB8520C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D762D-CC1A-4F24-813E-6849D2154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02132-2C53-4FB0-967C-299DB613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BF99F-8744-4E32-B7BF-7E85D4B33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BF255-FF5B-4586-96CE-558642304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30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5D2BE-9B3D-4A08-83E6-C3361364E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96C2C-FD71-4010-981F-E7F4FEFE7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956D1-7135-47DE-B180-74AD87AE0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0AD22-D67A-48ED-9D97-12F5B238F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3433A-6068-42B9-B30B-8AC3B38EA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096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7A7C0-12DB-49AC-B0E2-D6B77C9C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9C1C4-5D9E-420D-99E5-19A1C82BED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0F59AE-1DB0-4F1C-B3B2-7CDA040A6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C2AB8-50D7-4620-9DA2-12B9F4DB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B0171-C399-4B36-8100-BC29F685D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4C8D8-29BE-4A6F-9F42-D458A823F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8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3D30-36AE-4EEA-AA88-2ADF03394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B349B-D3D4-4BA8-BD36-90F651077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46885-08A0-4F71-B61D-F11840E62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637934-D691-4FFB-AC3F-8F1B49B6D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912633-8602-4D7E-976A-C230B48175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585B50-5998-4A90-BBAE-8F8920660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23EDE1-84E4-453F-B2F0-50CA62F53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57229-7386-47C9-9915-8EE132260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65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B5CC6-902A-4A7E-B78C-11222046B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6DD7E3-1A22-4A7F-9D28-4DC44E7D0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0AC25-D2EC-4496-99C2-ACCA29239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03FF5-0725-400C-A15E-FB64DDD6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66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730ABD-EA61-403E-8120-6DF1E9AF4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B1827C-B3CA-4708-AFB1-BF7D157ED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B8AD9A-BB13-4E01-8CC3-BC4840236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1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600E-0674-4EFF-B668-0F50A310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A77BB-ED5A-4EEA-83A8-63A880855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000E11-04B2-4AC1-BAEE-C1ECD2CEE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1D361F-F331-4714-B810-BEC3A4FD1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3F5E6-5710-4CD5-BF9E-085136770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20C4B-A5A8-40A8-838B-232699FCC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284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DBCF2-0FEE-46CA-AA81-E1B1A9C71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428100-0F40-4712-B722-CD9616535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216661-CCA1-4D8B-BB32-A47F1259C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01D9BC-718C-40CF-AE25-DE86A5209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84229-D52A-4E01-8E09-A548623D2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0A6CF1-AB3E-4D0C-9BA0-499C6518B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56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BED0D6-2F8F-400D-B776-35D25EE28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7C8B33-771A-4850-B7E3-082A97CBA4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31B9F-1B98-460B-9716-5675D59759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1B9CF-4F71-45CB-B0F9-5377CB0F66EB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44AE5-A911-40CE-B7B4-C8FE6B0BC0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2FC88-B563-459C-9403-35C4F0778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B56B1-BCE2-4580-8853-45E9B9662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97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kPMpmcl_Py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FD02-AF24-4C8F-A8BA-6E93451921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Weekly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1893B1-979C-4E59-951A-F29EB496A9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July 16, 2020</a:t>
            </a:r>
          </a:p>
        </p:txBody>
      </p:sp>
    </p:spTree>
    <p:extLst>
      <p:ext uri="{BB962C8B-B14F-4D97-AF65-F5344CB8AC3E}">
        <p14:creationId xmlns:p14="http://schemas.microsoft.com/office/powerpoint/2010/main" val="1010047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683B1D-40EE-4F20-BC51-1CEF34238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Observation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D5DCA-CDBD-4531-BF66-C4F794164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Runtime breakdown is behaving as expected</a:t>
            </a:r>
          </a:p>
          <a:p>
            <a:endParaRPr lang="en-US" dirty="0"/>
          </a:p>
          <a:p>
            <a:r>
              <a:rPr lang="en-US" dirty="0"/>
              <a:t>RSS analysis needs more analysis for conclusive remarks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901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6BADCCF-8A79-4BE7-9453-DA10015FD92C}"/>
              </a:ext>
            </a:extLst>
          </p:cNvPr>
          <p:cNvSpPr txBox="1"/>
          <p:nvPr/>
        </p:nvSpPr>
        <p:spPr>
          <a:xfrm>
            <a:off x="1079292" y="899410"/>
            <a:ext cx="10268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+mj-lt"/>
              </a:rPr>
              <a:t>Outline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EBDA52-BE46-433D-AB6E-4D2949F916FF}"/>
              </a:ext>
            </a:extLst>
          </p:cNvPr>
          <p:cNvSpPr txBox="1"/>
          <p:nvPr/>
        </p:nvSpPr>
        <p:spPr>
          <a:xfrm>
            <a:off x="1079292" y="2068643"/>
            <a:ext cx="101333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HipMCL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component breakdown by runtime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HipMCL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Resident Set Size (RSS)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Discussion on Google’s TPU?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9930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E8AE0-82F9-4ABF-AB3C-2A78227F0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Description of the Dataset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090417F-29F0-4AA2-8499-9932042C405E}"/>
              </a:ext>
            </a:extLst>
          </p:cNvPr>
          <p:cNvGraphicFramePr>
            <a:graphicFrameLocks noGrp="1"/>
          </p:cNvGraphicFramePr>
          <p:nvPr/>
        </p:nvGraphicFramePr>
        <p:xfrm>
          <a:off x="639351" y="2091095"/>
          <a:ext cx="10916764" cy="4206244"/>
        </p:xfrm>
        <a:graphic>
          <a:graphicData uri="http://schemas.openxmlformats.org/drawingml/2006/table">
            <a:tbl>
              <a:tblPr firstRow="1" firstCol="1" bandRow="1">
                <a:noFill/>
                <a:tableStyleId>{5C22544A-7EE6-4342-B048-85BDC9FD1C3A}</a:tableStyleId>
              </a:tblPr>
              <a:tblGrid>
                <a:gridCol w="3590575">
                  <a:extLst>
                    <a:ext uri="{9D8B030D-6E8A-4147-A177-3AD203B41FA5}">
                      <a16:colId xmlns:a16="http://schemas.microsoft.com/office/drawing/2014/main" val="675501388"/>
                    </a:ext>
                  </a:extLst>
                </a:gridCol>
                <a:gridCol w="3989438">
                  <a:extLst>
                    <a:ext uri="{9D8B030D-6E8A-4147-A177-3AD203B41FA5}">
                      <a16:colId xmlns:a16="http://schemas.microsoft.com/office/drawing/2014/main" val="3506377329"/>
                    </a:ext>
                  </a:extLst>
                </a:gridCol>
                <a:gridCol w="3336751">
                  <a:extLst>
                    <a:ext uri="{9D8B030D-6E8A-4147-A177-3AD203B41FA5}">
                      <a16:colId xmlns:a16="http://schemas.microsoft.com/office/drawing/2014/main" val="1572185863"/>
                    </a:ext>
                  </a:extLst>
                </a:gridCol>
              </a:tblGrid>
              <a:tr h="115005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Dataset</a:t>
                      </a:r>
                      <a:endParaRPr lang="en-US" sz="2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Number of Vertices (million)</a:t>
                      </a:r>
                      <a:endParaRPr lang="en-US" sz="2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Number of Edges (million)</a:t>
                      </a:r>
                      <a:endParaRPr lang="en-US" sz="2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6395539"/>
                  </a:ext>
                </a:extLst>
              </a:tr>
              <a:tr h="6112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Renamed subgraph5</a:t>
                      </a:r>
                      <a:endParaRPr lang="en-US" sz="1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9050" cap="flat" cmpd="sng" algn="ctr">
                      <a:noFill/>
                      <a:prstDash val="solid"/>
                    </a:lnL>
                    <a:lnR w="9525" cap="flat" cmpd="sng" algn="ctr">
                      <a:solidFill>
                        <a:srgbClr val="C7C6C1"/>
                      </a:solidFill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0.58</a:t>
                      </a:r>
                      <a:endParaRPr lang="en-US" sz="1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9525" cap="flat" cmpd="sng" algn="ctr">
                      <a:solidFill>
                        <a:srgbClr val="C7C6C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67</a:t>
                      </a:r>
                      <a:endParaRPr lang="en-US" sz="1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2036117"/>
                  </a:ext>
                </a:extLst>
              </a:tr>
              <a:tr h="6112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subgraph5</a:t>
                      </a:r>
                      <a:endParaRPr lang="en-US" sz="1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9050" cap="flat" cmpd="sng" algn="ctr">
                      <a:noFill/>
                      <a:prstDash val="solid"/>
                    </a:lnL>
                    <a:lnR w="9525" cap="flat" cmpd="sng" algn="ctr">
                      <a:solidFill>
                        <a:srgbClr val="C7C6C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1.79</a:t>
                      </a:r>
                      <a:endParaRPr lang="en-US" sz="1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9525" cap="flat" cmpd="sng" algn="ctr">
                      <a:solidFill>
                        <a:srgbClr val="C7C6C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82</a:t>
                      </a:r>
                      <a:endParaRPr lang="en-US" sz="1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583515"/>
                  </a:ext>
                </a:extLst>
              </a:tr>
              <a:tr h="6112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archaea</a:t>
                      </a:r>
                      <a:endParaRPr lang="en-US" sz="1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9050" cap="flat" cmpd="sng" algn="ctr">
                      <a:noFill/>
                      <a:prstDash val="solid"/>
                    </a:lnL>
                    <a:lnR w="9525" cap="flat" cmpd="sng" algn="ctr">
                      <a:solidFill>
                        <a:srgbClr val="C7C6C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1.6</a:t>
                      </a:r>
                      <a:endParaRPr lang="en-US" sz="1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9525" cap="flat" cmpd="sng" algn="ctr">
                      <a:solidFill>
                        <a:srgbClr val="C7C6C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205</a:t>
                      </a:r>
                      <a:endParaRPr lang="en-US" sz="1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1342633"/>
                  </a:ext>
                </a:extLst>
              </a:tr>
              <a:tr h="6112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Eukarya</a:t>
                      </a:r>
                      <a:endParaRPr lang="en-US" sz="1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9050" cap="flat" cmpd="sng" algn="ctr">
                      <a:noFill/>
                      <a:prstDash val="solid"/>
                    </a:lnL>
                    <a:lnR w="9525" cap="flat" cmpd="sng" algn="ctr">
                      <a:solidFill>
                        <a:srgbClr val="C7C6C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3.2</a:t>
                      </a:r>
                      <a:endParaRPr lang="en-US" sz="1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9525" cap="flat" cmpd="sng" algn="ctr">
                      <a:solidFill>
                        <a:srgbClr val="C7C6C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360</a:t>
                      </a:r>
                      <a:endParaRPr lang="en-US" sz="1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6757769"/>
                  </a:ext>
                </a:extLst>
              </a:tr>
              <a:tr h="6112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subgraph4</a:t>
                      </a:r>
                      <a:endParaRPr lang="en-US" sz="19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9050" cap="flat" cmpd="sng" algn="ctr">
                      <a:noFill/>
                      <a:prstDash val="solid"/>
                    </a:lnL>
                    <a:lnR w="9525" cap="flat" cmpd="sng" algn="ctr">
                      <a:solidFill>
                        <a:srgbClr val="C7C6C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3.8</a:t>
                      </a:r>
                      <a:endParaRPr lang="en-US" sz="1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9525" cap="flat" cmpd="sng" algn="ctr">
                      <a:solidFill>
                        <a:srgbClr val="C7C6C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327</a:t>
                      </a:r>
                      <a:endParaRPr lang="en-US" sz="1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5675" marR="199256" marT="132837" marB="13283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5680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1554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2AC63-EFDA-4E7C-A71C-7D3EE46A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396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HipMCL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Components Breakdown</a:t>
            </a:r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DF42980F-8DC8-4B3B-9B8C-48CDFB5E9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882" y="1825626"/>
            <a:ext cx="9160710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B9D5FE-C6BB-451B-837D-7C5920A3179D}"/>
              </a:ext>
            </a:extLst>
          </p:cNvPr>
          <p:cNvSpPr txBox="1"/>
          <p:nvPr/>
        </p:nvSpPr>
        <p:spPr>
          <a:xfrm>
            <a:off x="1923077" y="6338807"/>
            <a:ext cx="8243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All the 3 graphs executed on 4 MPI processes in 4 different compute nodes</a:t>
            </a:r>
          </a:p>
        </p:txBody>
      </p:sp>
    </p:spTree>
    <p:extLst>
      <p:ext uri="{BB962C8B-B14F-4D97-AF65-F5344CB8AC3E}">
        <p14:creationId xmlns:p14="http://schemas.microsoft.com/office/powerpoint/2010/main" val="4056875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2AC63-EFDA-4E7C-A71C-7D3EE46A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3968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HipMCL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Components Breakdown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B9D5FE-C6BB-451B-837D-7C5920A3179D}"/>
              </a:ext>
            </a:extLst>
          </p:cNvPr>
          <p:cNvSpPr txBox="1"/>
          <p:nvPr/>
        </p:nvSpPr>
        <p:spPr>
          <a:xfrm>
            <a:off x="1923077" y="6338807"/>
            <a:ext cx="8243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All the 3 graphs executed on 4 MPI processes in 4 different compute nodes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B14891-7281-451B-9EED-64F1D5936E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300" y="1704814"/>
            <a:ext cx="8875362" cy="421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4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2AC63-EFDA-4E7C-A71C-7D3EE46A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6159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HipMCL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Components Breakdown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B9D5FE-C6BB-451B-837D-7C5920A3179D}"/>
              </a:ext>
            </a:extLst>
          </p:cNvPr>
          <p:cNvSpPr txBox="1"/>
          <p:nvPr/>
        </p:nvSpPr>
        <p:spPr>
          <a:xfrm>
            <a:off x="1923077" y="6338807"/>
            <a:ext cx="8243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All the 3 graphs executed on 16 MPI processes in 16 different compute nodes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55887E-4F5E-4FE3-BB4C-2D4A10817C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339" y="1526722"/>
            <a:ext cx="9247322" cy="439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95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2AC63-EFDA-4E7C-A71C-7D3EE46A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HipMCL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Resident Memory Size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(RSS) Analysis</a:t>
            </a:r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735BFE-8A29-4BBA-A14D-4C155D201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897498"/>
              </p:ext>
            </p:extLst>
          </p:nvPr>
        </p:nvGraphicFramePr>
        <p:xfrm>
          <a:off x="828675" y="2119528"/>
          <a:ext cx="10525127" cy="3763537"/>
        </p:xfrm>
        <a:graphic>
          <a:graphicData uri="http://schemas.openxmlformats.org/drawingml/2006/table">
            <a:tbl>
              <a:tblPr firstRow="1" firstCol="1" bandRow="1"/>
              <a:tblGrid>
                <a:gridCol w="3499796">
                  <a:extLst>
                    <a:ext uri="{9D8B030D-6E8A-4147-A177-3AD203B41FA5}">
                      <a16:colId xmlns:a16="http://schemas.microsoft.com/office/drawing/2014/main" val="127577976"/>
                    </a:ext>
                  </a:extLst>
                </a:gridCol>
                <a:gridCol w="2154622">
                  <a:extLst>
                    <a:ext uri="{9D8B030D-6E8A-4147-A177-3AD203B41FA5}">
                      <a16:colId xmlns:a16="http://schemas.microsoft.com/office/drawing/2014/main" val="3008197729"/>
                    </a:ext>
                  </a:extLst>
                </a:gridCol>
                <a:gridCol w="2349575">
                  <a:extLst>
                    <a:ext uri="{9D8B030D-6E8A-4147-A177-3AD203B41FA5}">
                      <a16:colId xmlns:a16="http://schemas.microsoft.com/office/drawing/2014/main" val="1095670454"/>
                    </a:ext>
                  </a:extLst>
                </a:gridCol>
                <a:gridCol w="2521134">
                  <a:extLst>
                    <a:ext uri="{9D8B030D-6E8A-4147-A177-3AD203B41FA5}">
                      <a16:colId xmlns:a16="http://schemas.microsoft.com/office/drawing/2014/main" val="2395435218"/>
                    </a:ext>
                  </a:extLst>
                </a:gridCol>
              </a:tblGrid>
              <a:tr h="99441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Dataset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#Processes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RSS (GB)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Max RSS (GB)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694631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renamed_subgraph5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0.0095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 panose="020F0502020204030204" pitchFamily="34" charset="0"/>
                          <a:cs typeface="Consolas" panose="020B0609020204030204" pitchFamily="49" charset="0"/>
                        </a:rPr>
                        <a:t>12.44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2009342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subgraph5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0.29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33.77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4642595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archaea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0.33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36.57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5409010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eukarya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0.29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33.29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7465417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subgraph4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0.029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29.36</a:t>
                      </a:r>
                      <a:endParaRPr lang="en-US" sz="4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9282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927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2AC63-EFDA-4E7C-A71C-7D3EE46A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HipMCL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Resident Memory Size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(RSS) Analysis</a:t>
            </a:r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20E9DD9-AF1B-4B51-8037-6DD846F7B663}"/>
              </a:ext>
            </a:extLst>
          </p:cNvPr>
          <p:cNvGraphicFramePr>
            <a:graphicFrameLocks noGrp="1"/>
          </p:cNvGraphicFramePr>
          <p:nvPr/>
        </p:nvGraphicFramePr>
        <p:xfrm>
          <a:off x="828675" y="2119528"/>
          <a:ext cx="10525127" cy="3763537"/>
        </p:xfrm>
        <a:graphic>
          <a:graphicData uri="http://schemas.openxmlformats.org/drawingml/2006/table">
            <a:tbl>
              <a:tblPr firstRow="1" firstCol="1" bandRow="1"/>
              <a:tblGrid>
                <a:gridCol w="3499796">
                  <a:extLst>
                    <a:ext uri="{9D8B030D-6E8A-4147-A177-3AD203B41FA5}">
                      <a16:colId xmlns:a16="http://schemas.microsoft.com/office/drawing/2014/main" val="1956240174"/>
                    </a:ext>
                  </a:extLst>
                </a:gridCol>
                <a:gridCol w="2154622">
                  <a:extLst>
                    <a:ext uri="{9D8B030D-6E8A-4147-A177-3AD203B41FA5}">
                      <a16:colId xmlns:a16="http://schemas.microsoft.com/office/drawing/2014/main" val="2116625582"/>
                    </a:ext>
                  </a:extLst>
                </a:gridCol>
                <a:gridCol w="2349575">
                  <a:extLst>
                    <a:ext uri="{9D8B030D-6E8A-4147-A177-3AD203B41FA5}">
                      <a16:colId xmlns:a16="http://schemas.microsoft.com/office/drawing/2014/main" val="3721780808"/>
                    </a:ext>
                  </a:extLst>
                </a:gridCol>
                <a:gridCol w="2521134">
                  <a:extLst>
                    <a:ext uri="{9D8B030D-6E8A-4147-A177-3AD203B41FA5}">
                      <a16:colId xmlns:a16="http://schemas.microsoft.com/office/drawing/2014/main" val="3086761949"/>
                    </a:ext>
                  </a:extLst>
                </a:gridCol>
              </a:tblGrid>
              <a:tr h="99441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Dataset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#Processes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RSS (GB)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Max RSS (GB)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7150238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renamed_subgraph5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3.71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4.95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8808774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subgraph5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0.15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17.61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6207297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archaea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0.15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17.12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3713740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eukarya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0.34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34.77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8169629"/>
                  </a:ext>
                </a:extLst>
              </a:tr>
              <a:tr h="553824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subgraph4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0.33</a:t>
                      </a:r>
                      <a:endParaRPr lang="en-US" sz="4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36.64</a:t>
                      </a:r>
                      <a:endParaRPr lang="en-US" sz="4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68439" marR="168439" marT="23394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7748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143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D5876-928D-46BB-A4BC-7FC85FDB0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Google’s TPU (ASIC-based Tensor Processing Unit)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DFCC77-6DF2-44B8-B3B9-973763DBD8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327" y="2030280"/>
            <a:ext cx="8511746" cy="357759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3D9CAE-EB5E-4FAF-9AEC-4D55F1541959}"/>
              </a:ext>
            </a:extLst>
          </p:cNvPr>
          <p:cNvSpPr txBox="1"/>
          <p:nvPr/>
        </p:nvSpPr>
        <p:spPr>
          <a:xfrm>
            <a:off x="2093563" y="6230319"/>
            <a:ext cx="6399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Google’s talk: </a:t>
            </a:r>
            <a:r>
              <a:rPr lang="en-US" dirty="0">
                <a:hlinkClick r:id="rId4"/>
              </a:rPr>
              <a:t>https://www.youtube.com/watch?v=kPMpmcl_Pyw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73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378</Words>
  <Application>Microsoft Office PowerPoint</Application>
  <PresentationFormat>Widescreen</PresentationFormat>
  <Paragraphs>104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Office Theme</vt:lpstr>
      <vt:lpstr>Weekly Meeting</vt:lpstr>
      <vt:lpstr>PowerPoint Presentation</vt:lpstr>
      <vt:lpstr>Description of the Dataset</vt:lpstr>
      <vt:lpstr>HipMCL Components Breakdown</vt:lpstr>
      <vt:lpstr>HipMCL Components Breakdown</vt:lpstr>
      <vt:lpstr>HipMCL Components Breakdown</vt:lpstr>
      <vt:lpstr>HipMCL Resident Memory Size (RSS) Analysis</vt:lpstr>
      <vt:lpstr>HipMCL Resident Memory Size (RSS) Analysis</vt:lpstr>
      <vt:lpstr>Google’s TPU (ASIC-based Tensor Processing Unit)</vt:lpstr>
      <vt:lpstr>Observation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Meeting</dc:title>
  <dc:creator>Md Kauser Ahmmed</dc:creator>
  <cp:lastModifiedBy>Md Kauser Ahmmed</cp:lastModifiedBy>
  <cp:revision>1</cp:revision>
  <dcterms:created xsi:type="dcterms:W3CDTF">2020-07-16T16:19:41Z</dcterms:created>
  <dcterms:modified xsi:type="dcterms:W3CDTF">2020-07-16T16:20:50Z</dcterms:modified>
</cp:coreProperties>
</file>